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7" roundtripDataSignature="AMtx7mg76MXvmT8zaq/m53u3KFNDUAbwl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676"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dbe998dfd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gdbe998dfdf_0_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 name="Google Shape;118;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 name="Google Shape;123;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 name="Google Shape;129;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1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360"/>
              </a:spcBef>
              <a:spcAft>
                <a:spcPts val="0"/>
              </a:spcAft>
              <a:buClr>
                <a:srgbClr val="888888"/>
              </a:buClr>
              <a:buSzPts val="1800"/>
              <a:buNone/>
              <a:defRPr sz="1800">
                <a:solidFill>
                  <a:srgbClr val="888888"/>
                </a:solidFill>
              </a:defRPr>
            </a:lvl1pPr>
            <a:lvl2pPr lvl="1" algn="ctr">
              <a:spcBef>
                <a:spcPts val="280"/>
              </a:spcBef>
              <a:spcAft>
                <a:spcPts val="0"/>
              </a:spcAft>
              <a:buClr>
                <a:srgbClr val="888888"/>
              </a:buClr>
              <a:buSzPts val="1400"/>
              <a:buNone/>
              <a:defRPr>
                <a:solidFill>
                  <a:srgbClr val="888888"/>
                </a:solidFill>
              </a:defRPr>
            </a:lvl2pPr>
            <a:lvl3pPr lvl="2" algn="ctr">
              <a:spcBef>
                <a:spcPts val="280"/>
              </a:spcBef>
              <a:spcAft>
                <a:spcPts val="0"/>
              </a:spcAft>
              <a:buClr>
                <a:srgbClr val="888888"/>
              </a:buClr>
              <a:buSzPts val="1400"/>
              <a:buNone/>
              <a:defRPr>
                <a:solidFill>
                  <a:srgbClr val="888888"/>
                </a:solidFill>
              </a:defRPr>
            </a:lvl3pPr>
            <a:lvl4pPr lvl="3" algn="ctr">
              <a:spcBef>
                <a:spcPts val="280"/>
              </a:spcBef>
              <a:spcAft>
                <a:spcPts val="0"/>
              </a:spcAft>
              <a:buClr>
                <a:srgbClr val="888888"/>
              </a:buClr>
              <a:buSzPts val="14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0" name="Google Shape;20;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1"/>
        <p:cNvGrpSpPr/>
        <p:nvPr/>
      </p:nvGrpSpPr>
      <p:grpSpPr>
        <a:xfrm>
          <a:off x="0" y="0"/>
          <a:ext cx="0" cy="0"/>
          <a:chOff x="0" y="0"/>
          <a:chExt cx="0" cy="0"/>
        </a:xfrm>
      </p:grpSpPr>
      <p:sp>
        <p:nvSpPr>
          <p:cNvPr id="72" name="Google Shape;72;p21"/>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FF0000"/>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21"/>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4" name="Google Shape;74;p21"/>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75" name="Google Shape;75;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78"/>
        <p:cNvGrpSpPr/>
        <p:nvPr/>
      </p:nvGrpSpPr>
      <p:grpSpPr>
        <a:xfrm>
          <a:off x="0" y="0"/>
          <a:ext cx="0" cy="0"/>
          <a:chOff x="0" y="0"/>
          <a:chExt cx="0" cy="0"/>
        </a:xfrm>
      </p:grpSpPr>
      <p:sp>
        <p:nvSpPr>
          <p:cNvPr id="79" name="Google Shape;79;p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2"/>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84"/>
        <p:cNvGrpSpPr/>
        <p:nvPr/>
      </p:nvGrpSpPr>
      <p:grpSpPr>
        <a:xfrm>
          <a:off x="0" y="0"/>
          <a:ext cx="0" cy="0"/>
          <a:chOff x="0" y="0"/>
          <a:chExt cx="0" cy="0"/>
        </a:xfrm>
      </p:grpSpPr>
      <p:sp>
        <p:nvSpPr>
          <p:cNvPr id="85" name="Google Shape;85;p23"/>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23"/>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7" name="Google Shape;87;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3"/>
        <p:cNvGrpSpPr/>
        <p:nvPr/>
      </p:nvGrpSpPr>
      <p:grpSpPr>
        <a:xfrm>
          <a:off x="0" y="0"/>
          <a:ext cx="0" cy="0"/>
          <a:chOff x="0" y="0"/>
          <a:chExt cx="0" cy="0"/>
        </a:xfrm>
      </p:grpSpPr>
      <p:sp>
        <p:nvSpPr>
          <p:cNvPr id="24" name="Google Shape;24;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sz="3200">
                <a:solidFill>
                  <a:srgbClr val="FF000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body" type="tx">
  <p:cSld name="TITLE_AND_BODY">
    <p:spTree>
      <p:nvGrpSpPr>
        <p:cNvPr id="1" name="Shape 29"/>
        <p:cNvGrpSpPr/>
        <p:nvPr/>
      </p:nvGrpSpPr>
      <p:grpSpPr>
        <a:xfrm>
          <a:off x="0" y="0"/>
          <a:ext cx="0" cy="0"/>
          <a:chOff x="0" y="0"/>
          <a:chExt cx="0" cy="0"/>
        </a:xfrm>
      </p:grpSpPr>
      <p:sp>
        <p:nvSpPr>
          <p:cNvPr id="30" name="Google Shape;30;p14"/>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FF0000"/>
              </a:buClr>
              <a:buSzPts val="2800"/>
              <a:buFont typeface="Calibri"/>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1" name="Google Shape;31;p14"/>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Clr>
                <a:schemeClr val="dk1"/>
              </a:buClr>
              <a:buSzPts val="1800"/>
              <a:buChar char="●"/>
              <a:defRPr/>
            </a:lvl1pPr>
            <a:lvl2pPr marL="914400" lvl="1" indent="-317500" algn="l">
              <a:lnSpc>
                <a:spcPct val="115000"/>
              </a:lnSpc>
              <a:spcBef>
                <a:spcPts val="1600"/>
              </a:spcBef>
              <a:spcAft>
                <a:spcPts val="0"/>
              </a:spcAft>
              <a:buClr>
                <a:schemeClr val="dk1"/>
              </a:buClr>
              <a:buSzPts val="1400"/>
              <a:buChar char="○"/>
              <a:defRPr/>
            </a:lvl2pPr>
            <a:lvl3pPr marL="1371600" lvl="2" indent="-317500" algn="l">
              <a:lnSpc>
                <a:spcPct val="115000"/>
              </a:lnSpc>
              <a:spcBef>
                <a:spcPts val="1600"/>
              </a:spcBef>
              <a:spcAft>
                <a:spcPts val="0"/>
              </a:spcAft>
              <a:buClr>
                <a:schemeClr val="dk1"/>
              </a:buClr>
              <a:buSzPts val="1400"/>
              <a:buChar char="■"/>
              <a:defRPr/>
            </a:lvl3pPr>
            <a:lvl4pPr marL="1828800" lvl="3" indent="-317500" algn="l">
              <a:lnSpc>
                <a:spcPct val="115000"/>
              </a:lnSpc>
              <a:spcBef>
                <a:spcPts val="1600"/>
              </a:spcBef>
              <a:spcAft>
                <a:spcPts val="0"/>
              </a:spcAft>
              <a:buClr>
                <a:schemeClr val="dk1"/>
              </a:buClr>
              <a:buSzPts val="1400"/>
              <a:buChar char="●"/>
              <a:defRPr/>
            </a:lvl4pPr>
            <a:lvl5pPr marL="2286000" lvl="4" indent="-317500" algn="l">
              <a:lnSpc>
                <a:spcPct val="115000"/>
              </a:lnSpc>
              <a:spcBef>
                <a:spcPts val="1600"/>
              </a:spcBef>
              <a:spcAft>
                <a:spcPts val="0"/>
              </a:spcAft>
              <a:buClr>
                <a:schemeClr val="dk1"/>
              </a:buClr>
              <a:buSzPts val="1400"/>
              <a:buChar char="○"/>
              <a:defRPr/>
            </a:lvl5pPr>
            <a:lvl6pPr marL="2743200" lvl="5" indent="-317500" algn="l">
              <a:lnSpc>
                <a:spcPct val="115000"/>
              </a:lnSpc>
              <a:spcBef>
                <a:spcPts val="1600"/>
              </a:spcBef>
              <a:spcAft>
                <a:spcPts val="0"/>
              </a:spcAft>
              <a:buClr>
                <a:schemeClr val="dk1"/>
              </a:buClr>
              <a:buSzPts val="1400"/>
              <a:buChar char="■"/>
              <a:defRPr/>
            </a:lvl6pPr>
            <a:lvl7pPr marL="3200400" lvl="6" indent="-317500" algn="l">
              <a:lnSpc>
                <a:spcPct val="115000"/>
              </a:lnSpc>
              <a:spcBef>
                <a:spcPts val="1600"/>
              </a:spcBef>
              <a:spcAft>
                <a:spcPts val="0"/>
              </a:spcAft>
              <a:buClr>
                <a:schemeClr val="dk1"/>
              </a:buClr>
              <a:buSzPts val="1400"/>
              <a:buChar char="●"/>
              <a:defRPr/>
            </a:lvl7pPr>
            <a:lvl8pPr marL="3657600" lvl="7" indent="-317500" algn="l">
              <a:lnSpc>
                <a:spcPct val="115000"/>
              </a:lnSpc>
              <a:spcBef>
                <a:spcPts val="1600"/>
              </a:spcBef>
              <a:spcAft>
                <a:spcPts val="0"/>
              </a:spcAft>
              <a:buClr>
                <a:schemeClr val="dk1"/>
              </a:buClr>
              <a:buSzPts val="1400"/>
              <a:buChar char="○"/>
              <a:defRPr/>
            </a:lvl8pPr>
            <a:lvl9pPr marL="4114800" lvl="8" indent="-317500" algn="l">
              <a:lnSpc>
                <a:spcPct val="115000"/>
              </a:lnSpc>
              <a:spcBef>
                <a:spcPts val="1600"/>
              </a:spcBef>
              <a:spcAft>
                <a:spcPts val="1600"/>
              </a:spcAft>
              <a:buClr>
                <a:schemeClr val="dk1"/>
              </a:buClr>
              <a:buSzPts val="1400"/>
              <a:buChar char="■"/>
              <a:defRPr/>
            </a:lvl9pPr>
          </a:lstStyle>
          <a:p>
            <a:endParaRPr/>
          </a:p>
        </p:txBody>
      </p:sp>
      <p:sp>
        <p:nvSpPr>
          <p:cNvPr id="32" name="Google Shape;32;p14"/>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33"/>
        <p:cNvGrpSpPr/>
        <p:nvPr/>
      </p:nvGrpSpPr>
      <p:grpSpPr>
        <a:xfrm>
          <a:off x="0" y="0"/>
          <a:ext cx="0" cy="0"/>
          <a:chOff x="0" y="0"/>
          <a:chExt cx="0" cy="0"/>
        </a:xfrm>
      </p:grpSpPr>
      <p:sp>
        <p:nvSpPr>
          <p:cNvPr id="34" name="Google Shape;34;p1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FF0000"/>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6" name="Google Shape;3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39"/>
        <p:cNvGrpSpPr/>
        <p:nvPr/>
      </p:nvGrpSpPr>
      <p:grpSpPr>
        <a:xfrm>
          <a:off x="0" y="0"/>
          <a:ext cx="0" cy="0"/>
          <a:chOff x="0" y="0"/>
          <a:chExt cx="0" cy="0"/>
        </a:xfrm>
      </p:grpSpPr>
      <p:sp>
        <p:nvSpPr>
          <p:cNvPr id="40" name="Google Shape;4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1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2" name="Google Shape;42;p1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3" name="Google Shape;43;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46"/>
        <p:cNvGrpSpPr/>
        <p:nvPr/>
      </p:nvGrpSpPr>
      <p:grpSpPr>
        <a:xfrm>
          <a:off x="0" y="0"/>
          <a:ext cx="0" cy="0"/>
          <a:chOff x="0" y="0"/>
          <a:chExt cx="0" cy="0"/>
        </a:xfrm>
      </p:grpSpPr>
      <p:sp>
        <p:nvSpPr>
          <p:cNvPr id="47" name="Google Shape;47;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1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1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1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1" name="Google Shape;51;p1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2" name="Google Shape;52;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55"/>
        <p:cNvGrpSpPr/>
        <p:nvPr/>
      </p:nvGrpSpPr>
      <p:grpSpPr>
        <a:xfrm>
          <a:off x="0" y="0"/>
          <a:ext cx="0" cy="0"/>
          <a:chOff x="0" y="0"/>
          <a:chExt cx="0" cy="0"/>
        </a:xfrm>
      </p:grpSpPr>
      <p:sp>
        <p:nvSpPr>
          <p:cNvPr id="56" name="Google Shape;56;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60"/>
        <p:cNvGrpSpPr/>
        <p:nvPr/>
      </p:nvGrpSpPr>
      <p:grpSpPr>
        <a:xfrm>
          <a:off x="0" y="0"/>
          <a:ext cx="0" cy="0"/>
          <a:chOff x="0" y="0"/>
          <a:chExt cx="0" cy="0"/>
        </a:xfrm>
      </p:grpSpPr>
      <p:sp>
        <p:nvSpPr>
          <p:cNvPr id="61" name="Google Shape;61;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4"/>
        <p:cNvGrpSpPr/>
        <p:nvPr/>
      </p:nvGrpSpPr>
      <p:grpSpPr>
        <a:xfrm>
          <a:off x="0" y="0"/>
          <a:ext cx="0" cy="0"/>
          <a:chOff x="0" y="0"/>
          <a:chExt cx="0" cy="0"/>
        </a:xfrm>
      </p:grpSpPr>
      <p:sp>
        <p:nvSpPr>
          <p:cNvPr id="65" name="Google Shape;65;p20"/>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FF0000"/>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20"/>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7" name="Google Shape;67;p20"/>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8" name="Google Shape;68;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rgbClr val="FF0000"/>
              </a:buClr>
              <a:buSzPts val="3200"/>
              <a:buFont typeface="Calibri"/>
              <a:buNone/>
              <a:defRPr sz="3200" b="0" i="0" u="none" strike="noStrike" cap="none">
                <a:solidFill>
                  <a:srgbClr val="FF0000"/>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3pPr>
            <a:lvl4pPr marL="1828800" marR="0" lvl="3"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5" name="Google Shape;15;p11"/>
          <p:cNvPicPr preferRelativeResize="0"/>
          <p:nvPr/>
        </p:nvPicPr>
        <p:blipFill rotWithShape="1">
          <a:blip r:embed="rId14">
            <a:alphaModFix/>
          </a:blip>
          <a:srcRect/>
          <a:stretch/>
        </p:blipFill>
        <p:spPr>
          <a:xfrm>
            <a:off x="222675" y="214225"/>
            <a:ext cx="1578401" cy="783575"/>
          </a:xfrm>
          <a:prstGeom prst="rect">
            <a:avLst/>
          </a:prstGeom>
          <a:noFill/>
          <a:ln>
            <a:noFill/>
          </a:ln>
        </p:spPr>
      </p:pic>
      <p:pic>
        <p:nvPicPr>
          <p:cNvPr id="16" name="Google Shape;16;p11"/>
          <p:cNvPicPr preferRelativeResize="0"/>
          <p:nvPr/>
        </p:nvPicPr>
        <p:blipFill rotWithShape="1">
          <a:blip r:embed="rId15">
            <a:alphaModFix/>
          </a:blip>
          <a:srcRect/>
          <a:stretch/>
        </p:blipFill>
        <p:spPr>
          <a:xfrm>
            <a:off x="0" y="5492140"/>
            <a:ext cx="9144000" cy="136586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93"/>
        <p:cNvGrpSpPr/>
        <p:nvPr/>
      </p:nvGrpSpPr>
      <p:grpSpPr>
        <a:xfrm>
          <a:off x="0" y="0"/>
          <a:ext cx="0" cy="0"/>
          <a:chOff x="0" y="0"/>
          <a:chExt cx="0" cy="0"/>
        </a:xfrm>
      </p:grpSpPr>
      <p:sp>
        <p:nvSpPr>
          <p:cNvPr id="94" name="Google Shape;94;p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Communication Skill</a:t>
            </a:r>
            <a:endParaRPr/>
          </a:p>
        </p:txBody>
      </p:sp>
      <p:sp>
        <p:nvSpPr>
          <p:cNvPr id="95" name="Google Shape;95;p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fontScale="92500" lnSpcReduction="10000"/>
          </a:bodyPr>
          <a:lstStyle/>
          <a:p>
            <a:pPr marL="0" lvl="0" indent="0" algn="ctr" rtl="0">
              <a:spcBef>
                <a:spcPts val="0"/>
              </a:spcBef>
              <a:spcAft>
                <a:spcPts val="0"/>
              </a:spcAft>
              <a:buClr>
                <a:schemeClr val="dk1"/>
              </a:buClr>
              <a:buSzPct val="100000"/>
              <a:buNone/>
            </a:pPr>
            <a:r>
              <a:rPr lang="en-US" sz="2500" dirty="0">
                <a:solidFill>
                  <a:schemeClr val="dk1"/>
                </a:solidFill>
              </a:rPr>
              <a:t>Class X , Ch-1 Communication </a:t>
            </a:r>
            <a:r>
              <a:rPr lang="en-US" sz="2500" dirty="0" err="1">
                <a:solidFill>
                  <a:schemeClr val="dk1"/>
                </a:solidFill>
              </a:rPr>
              <a:t>Cycle:II</a:t>
            </a:r>
            <a:r>
              <a:rPr lang="en-US" sz="2500" dirty="0">
                <a:solidFill>
                  <a:schemeClr val="dk1"/>
                </a:solidFill>
              </a:rPr>
              <a:t>( IT #402)</a:t>
            </a:r>
            <a:endParaRPr dirty="0"/>
          </a:p>
          <a:p>
            <a:pPr marL="0" lvl="0" indent="0" algn="ctr" rtl="0">
              <a:spcBef>
                <a:spcPts val="500"/>
              </a:spcBef>
              <a:spcAft>
                <a:spcPts val="0"/>
              </a:spcAft>
              <a:buClr>
                <a:schemeClr val="dk1"/>
              </a:buClr>
              <a:buSzPct val="100000"/>
              <a:buNone/>
            </a:pPr>
            <a:r>
              <a:rPr lang="en-US" sz="2500" dirty="0">
                <a:solidFill>
                  <a:schemeClr val="dk1"/>
                </a:solidFill>
              </a:rPr>
              <a:t>Session 2: Verbal Communication</a:t>
            </a:r>
            <a:endParaRPr sz="2500" dirty="0">
              <a:solidFill>
                <a:schemeClr val="dk1"/>
              </a:solidFill>
            </a:endParaRPr>
          </a:p>
          <a:p>
            <a:pPr marL="0" lvl="0" indent="0" algn="ctr" rtl="0">
              <a:lnSpc>
                <a:spcPct val="115000"/>
              </a:lnSpc>
              <a:spcBef>
                <a:spcPts val="500"/>
              </a:spcBef>
              <a:spcAft>
                <a:spcPts val="0"/>
              </a:spcAft>
              <a:buClr>
                <a:schemeClr val="dk1"/>
              </a:buClr>
              <a:buSzPct val="44000"/>
              <a:buFont typeface="Arial"/>
              <a:buNone/>
            </a:pPr>
            <a:r>
              <a:rPr lang="en-US" sz="2500" dirty="0">
                <a:solidFill>
                  <a:schemeClr val="dk1"/>
                </a:solidFill>
              </a:rPr>
              <a:t>By : </a:t>
            </a:r>
            <a:r>
              <a:rPr lang="en-US" sz="2500" dirty="0" err="1">
                <a:solidFill>
                  <a:schemeClr val="dk1"/>
                </a:solidFill>
              </a:rPr>
              <a:t>Gitashree</a:t>
            </a:r>
            <a:r>
              <a:rPr lang="en-US" sz="2500" dirty="0">
                <a:solidFill>
                  <a:schemeClr val="dk1"/>
                </a:solidFill>
              </a:rPr>
              <a:t> Nayak</a:t>
            </a:r>
            <a:endParaRPr sz="2500" dirty="0">
              <a:solidFill>
                <a:schemeClr val="dk1"/>
              </a:solidFill>
            </a:endParaRPr>
          </a:p>
          <a:p>
            <a:pPr marL="0" lvl="0" indent="0" algn="ctr" rtl="0">
              <a:lnSpc>
                <a:spcPct val="115000"/>
              </a:lnSpc>
              <a:spcBef>
                <a:spcPts val="500"/>
              </a:spcBef>
              <a:spcAft>
                <a:spcPts val="0"/>
              </a:spcAft>
              <a:buClr>
                <a:schemeClr val="dk1"/>
              </a:buClr>
              <a:buSzPct val="44000"/>
              <a:buFont typeface="Arial"/>
              <a:buNone/>
            </a:pPr>
            <a:r>
              <a:rPr lang="en-US" sz="2500" dirty="0">
                <a:solidFill>
                  <a:schemeClr val="dk1"/>
                </a:solidFill>
              </a:rPr>
              <a:t>Mob No. : 9439656911</a:t>
            </a:r>
            <a:endParaRPr sz="2500" dirty="0">
              <a:solidFill>
                <a:schemeClr val="dk1"/>
              </a:solidFill>
            </a:endParaRPr>
          </a:p>
          <a:p>
            <a:pPr marL="0" lvl="0" indent="0" algn="ctr" rtl="0">
              <a:spcBef>
                <a:spcPts val="500"/>
              </a:spcBef>
              <a:spcAft>
                <a:spcPts val="0"/>
              </a:spcAft>
              <a:buClr>
                <a:schemeClr val="dk1"/>
              </a:buClr>
              <a:buSzPct val="100000"/>
              <a:buNone/>
            </a:pPr>
            <a:endParaRPr sz="2500" dirty="0">
              <a:solidFill>
                <a:schemeClr val="dk1"/>
              </a:solidFill>
            </a:endParaRPr>
          </a:p>
        </p:txBody>
      </p:sp>
      <p:pic>
        <p:nvPicPr>
          <p:cNvPr id="96" name="Google Shape;96;p1"/>
          <p:cNvPicPr preferRelativeResize="0"/>
          <p:nvPr/>
        </p:nvPicPr>
        <p:blipFill rotWithShape="1">
          <a:blip r:embed="rId3">
            <a:alphaModFix/>
          </a:blip>
          <a:srcRect/>
          <a:stretch/>
        </p:blipFill>
        <p:spPr>
          <a:xfrm>
            <a:off x="7229650" y="238735"/>
            <a:ext cx="1578401" cy="783575"/>
          </a:xfrm>
          <a:prstGeom prst="rect">
            <a:avLst/>
          </a:prstGeom>
          <a:noFill/>
          <a:ln>
            <a:noFill/>
          </a:ln>
        </p:spPr>
      </p:pic>
      <p:pic>
        <p:nvPicPr>
          <p:cNvPr id="97" name="Google Shape;97;p1"/>
          <p:cNvPicPr preferRelativeResize="0"/>
          <p:nvPr/>
        </p:nvPicPr>
        <p:blipFill rotWithShape="1">
          <a:blip r:embed="rId4">
            <a:alphaModFix/>
          </a:blip>
          <a:srcRect/>
          <a:stretch/>
        </p:blipFill>
        <p:spPr>
          <a:xfrm>
            <a:off x="0" y="5492140"/>
            <a:ext cx="9144000" cy="136586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51"/>
        <p:cNvGrpSpPr/>
        <p:nvPr/>
      </p:nvGrpSpPr>
      <p:grpSpPr>
        <a:xfrm>
          <a:off x="0" y="0"/>
          <a:ext cx="0" cy="0"/>
          <a:chOff x="0" y="0"/>
          <a:chExt cx="0" cy="0"/>
        </a:xfrm>
      </p:grpSpPr>
      <p:sp>
        <p:nvSpPr>
          <p:cNvPr id="153" name="Google Shape;153;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31F20"/>
              </a:buClr>
              <a:buSzPts val="1000"/>
              <a:buNone/>
            </a:pPr>
            <a:r>
              <a:rPr lang="en-US" sz="2000" b="1">
                <a:solidFill>
                  <a:srgbClr val="231F20"/>
                </a:solidFill>
                <a:latin typeface="Calibri"/>
                <a:ea typeface="Calibri"/>
                <a:cs typeface="Calibri"/>
                <a:sym typeface="Calibri"/>
              </a:rPr>
              <a:t>Subjective question</a:t>
            </a:r>
            <a:endParaRPr sz="2000" b="1">
              <a:solidFill>
                <a:srgbClr val="231F20"/>
              </a:solidFill>
              <a:latin typeface="Calibri"/>
              <a:ea typeface="Calibri"/>
              <a:cs typeface="Calibri"/>
              <a:sym typeface="Calibri"/>
            </a:endParaRPr>
          </a:p>
          <a:p>
            <a:pPr marL="457200" marR="62230" lvl="1" indent="0" algn="l" rtl="0">
              <a:lnSpc>
                <a:spcPct val="105000"/>
              </a:lnSpc>
              <a:spcBef>
                <a:spcPts val="960"/>
              </a:spcBef>
              <a:spcAft>
                <a:spcPts val="0"/>
              </a:spcAft>
              <a:buClr>
                <a:srgbClr val="231F20"/>
              </a:buClr>
              <a:buSzPts val="1000"/>
              <a:buNone/>
            </a:pPr>
            <a:r>
              <a:rPr lang="en-US" sz="2000">
                <a:solidFill>
                  <a:srgbClr val="231F20"/>
                </a:solidFill>
                <a:latin typeface="Calibri"/>
                <a:ea typeface="Calibri"/>
                <a:cs typeface="Calibri"/>
                <a:sym typeface="Calibri"/>
              </a:rPr>
              <a:t>List the different types of verbal communication.  Include examples for each verbal communication type.</a:t>
            </a:r>
            <a:endParaRPr sz="2000">
              <a:solidFill>
                <a:srgbClr val="231F20"/>
              </a:solidFill>
              <a:latin typeface="Calibri"/>
              <a:ea typeface="Calibri"/>
              <a:cs typeface="Calibri"/>
              <a:sym typeface="Calibri"/>
            </a:endParaRPr>
          </a:p>
          <a:p>
            <a:pPr marL="342900" lvl="0" indent="-254000" algn="l" rtl="0">
              <a:spcBef>
                <a:spcPts val="280"/>
              </a:spcBef>
              <a:spcAft>
                <a:spcPts val="0"/>
              </a:spcAft>
              <a:buClr>
                <a:schemeClr val="dk1"/>
              </a:buClr>
              <a:buSzPts val="1400"/>
              <a:buNone/>
            </a:pPr>
            <a:endParaRPr/>
          </a:p>
        </p:txBody>
      </p:sp>
      <p:pic>
        <p:nvPicPr>
          <p:cNvPr id="4" name="Google Shape;96;p1">
            <a:extLst>
              <a:ext uri="{FF2B5EF4-FFF2-40B4-BE49-F238E27FC236}">
                <a16:creationId xmlns:a16="http://schemas.microsoft.com/office/drawing/2014/main" id="{A7F7D3E6-152D-840B-6F69-28CFFF45FAC5}"/>
              </a:ext>
            </a:extLst>
          </p:cNvPr>
          <p:cNvPicPr preferRelativeResize="0"/>
          <p:nvPr/>
        </p:nvPicPr>
        <p:blipFill rotWithShape="1">
          <a:blip r:embed="rId3">
            <a:alphaModFix/>
          </a:blip>
          <a:srcRect/>
          <a:stretch/>
        </p:blipFill>
        <p:spPr>
          <a:xfrm>
            <a:off x="7229650" y="238735"/>
            <a:ext cx="1578401" cy="7835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57"/>
        <p:cNvGrpSpPr/>
        <p:nvPr/>
      </p:nvGrpSpPr>
      <p:grpSpPr>
        <a:xfrm>
          <a:off x="0" y="0"/>
          <a:ext cx="0" cy="0"/>
          <a:chOff x="0" y="0"/>
          <a:chExt cx="0" cy="0"/>
        </a:xfrm>
      </p:grpSpPr>
      <p:sp>
        <p:nvSpPr>
          <p:cNvPr id="159" name="Google Shape;159;p10"/>
          <p:cNvSpPr txBox="1"/>
          <p:nvPr/>
        </p:nvSpPr>
        <p:spPr>
          <a:xfrm>
            <a:off x="621425" y="1600750"/>
            <a:ext cx="7801200" cy="3562200"/>
          </a:xfrm>
          <a:prstGeom prst="rect">
            <a:avLst/>
          </a:prstGeom>
          <a:noFill/>
          <a:ln>
            <a:noFill/>
          </a:ln>
        </p:spPr>
        <p:txBody>
          <a:bodyPr spcFirstLastPara="1" wrap="square" lIns="91425" tIns="91425" rIns="91425" bIns="91425" anchor="ctr" anchorCtr="0">
            <a:noAutofit/>
          </a:bodyPr>
          <a:lstStyle/>
          <a:p>
            <a:pPr marL="457200" marR="0" lvl="0" indent="0" algn="ctr" rtl="0">
              <a:lnSpc>
                <a:spcPct val="115000"/>
              </a:lnSpc>
              <a:spcBef>
                <a:spcPts val="0"/>
              </a:spcBef>
              <a:spcAft>
                <a:spcPts val="0"/>
              </a:spcAft>
              <a:buNone/>
            </a:pPr>
            <a:r>
              <a:rPr lang="en-US" sz="4000" b="1" i="0" u="none" strike="noStrike" cap="none">
                <a:solidFill>
                  <a:srgbClr val="000000"/>
                </a:solidFill>
                <a:latin typeface="Arial"/>
                <a:ea typeface="Arial"/>
                <a:cs typeface="Arial"/>
                <a:sym typeface="Arial"/>
              </a:rPr>
              <a:t>THANKING YOU</a:t>
            </a:r>
            <a:endParaRPr sz="4000" b="1" i="0" u="none" strike="noStrike" cap="none">
              <a:solidFill>
                <a:srgbClr val="000000"/>
              </a:solidFill>
              <a:latin typeface="Arial"/>
              <a:ea typeface="Arial"/>
              <a:cs typeface="Arial"/>
              <a:sym typeface="Arial"/>
            </a:endParaRPr>
          </a:p>
          <a:p>
            <a:pPr marL="457200" marR="0" lvl="0" indent="0" algn="ctr" rtl="0">
              <a:lnSpc>
                <a:spcPct val="115000"/>
              </a:lnSpc>
              <a:spcBef>
                <a:spcPts val="0"/>
              </a:spcBef>
              <a:spcAft>
                <a:spcPts val="0"/>
              </a:spcAft>
              <a:buNone/>
            </a:pPr>
            <a:r>
              <a:rPr lang="en-US" sz="4000" b="1" i="0" u="none" strike="noStrike" cap="none">
                <a:solidFill>
                  <a:srgbClr val="FF0000"/>
                </a:solidFill>
                <a:latin typeface="Arial"/>
                <a:ea typeface="Arial"/>
                <a:cs typeface="Arial"/>
                <a:sym typeface="Arial"/>
              </a:rPr>
              <a:t>ODM EDUCATIONAL GROUP</a:t>
            </a:r>
            <a:endParaRPr sz="4000" b="1" i="0" u="none" strike="noStrike" cap="none">
              <a:solidFill>
                <a:srgbClr val="FF0000"/>
              </a:solidFill>
              <a:latin typeface="Arial"/>
              <a:ea typeface="Arial"/>
              <a:cs typeface="Arial"/>
              <a:sym typeface="Arial"/>
            </a:endParaRPr>
          </a:p>
          <a:p>
            <a:pPr marL="0" marR="0" lvl="0" indent="0" algn="l" rtl="0">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5" name="Google Shape;96;p1">
            <a:extLst>
              <a:ext uri="{FF2B5EF4-FFF2-40B4-BE49-F238E27FC236}">
                <a16:creationId xmlns:a16="http://schemas.microsoft.com/office/drawing/2014/main" id="{537CB257-F79A-F753-8EC1-8F713EEC8228}"/>
              </a:ext>
            </a:extLst>
          </p:cNvPr>
          <p:cNvPicPr preferRelativeResize="0"/>
          <p:nvPr/>
        </p:nvPicPr>
        <p:blipFill rotWithShape="1">
          <a:blip r:embed="rId3">
            <a:alphaModFix/>
          </a:blip>
          <a:srcRect/>
          <a:stretch/>
        </p:blipFill>
        <p:spPr>
          <a:xfrm>
            <a:off x="7229650" y="238735"/>
            <a:ext cx="1578401" cy="783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101"/>
        <p:cNvGrpSpPr/>
        <p:nvPr/>
      </p:nvGrpSpPr>
      <p:grpSpPr>
        <a:xfrm>
          <a:off x="0" y="0"/>
          <a:ext cx="0" cy="0"/>
          <a:chOff x="0" y="0"/>
          <a:chExt cx="0" cy="0"/>
        </a:xfrm>
      </p:grpSpPr>
      <p:sp>
        <p:nvSpPr>
          <p:cNvPr id="102" name="Google Shape;102;p2"/>
          <p:cNvSpPr txBox="1">
            <a:spLocks noGrp="1"/>
          </p:cNvSpPr>
          <p:nvPr>
            <p:ph type="title"/>
          </p:nvPr>
        </p:nvSpPr>
        <p:spPr>
          <a:xfrm>
            <a:off x="457200" y="274638"/>
            <a:ext cx="7690207" cy="10918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dirty="0"/>
              <a:t>Learning Outcome of this Session</a:t>
            </a:r>
            <a:endParaRPr dirty="0"/>
          </a:p>
        </p:txBody>
      </p:sp>
      <p:sp>
        <p:nvSpPr>
          <p:cNvPr id="103" name="Google Shape;103;p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0" lvl="0" indent="0" algn="just" rtl="0">
              <a:lnSpc>
                <a:spcPct val="115000"/>
              </a:lnSpc>
              <a:spcBef>
                <a:spcPts val="0"/>
              </a:spcBef>
              <a:spcAft>
                <a:spcPts val="0"/>
              </a:spcAft>
              <a:buNone/>
            </a:pPr>
            <a:r>
              <a:rPr lang="en-US" sz="1800" dirty="0">
                <a:solidFill>
                  <a:srgbClr val="333333"/>
                </a:solidFill>
                <a:highlight>
                  <a:srgbClr val="FFFFFF"/>
                </a:highlight>
              </a:rPr>
              <a:t>Student could able to understand:</a:t>
            </a:r>
            <a:endParaRPr sz="1800" dirty="0">
              <a:solidFill>
                <a:srgbClr val="333333"/>
              </a:solidFill>
              <a:highlight>
                <a:srgbClr val="FFFFFF"/>
              </a:highlight>
            </a:endParaRPr>
          </a:p>
          <a:p>
            <a:pPr marL="457200" lvl="0" indent="-342900" algn="just" rtl="0">
              <a:lnSpc>
                <a:spcPct val="95000"/>
              </a:lnSpc>
              <a:spcBef>
                <a:spcPts val="0"/>
              </a:spcBef>
              <a:spcAft>
                <a:spcPts val="0"/>
              </a:spcAft>
              <a:buClr>
                <a:srgbClr val="333333"/>
              </a:buClr>
              <a:buSzPts val="1800"/>
              <a:buFont typeface="Calibri"/>
              <a:buChar char="•"/>
            </a:pPr>
            <a:r>
              <a:rPr lang="en-US" sz="1800" dirty="0"/>
              <a:t>Verbal Communication</a:t>
            </a:r>
            <a:endParaRPr sz="1800" dirty="0">
              <a:solidFill>
                <a:srgbClr val="333333"/>
              </a:solidFill>
              <a:highlight>
                <a:schemeClr val="lt1"/>
              </a:highlight>
            </a:endParaRPr>
          </a:p>
          <a:p>
            <a:pPr marL="457200" lvl="0" indent="-342900" algn="just" rtl="0">
              <a:lnSpc>
                <a:spcPct val="95000"/>
              </a:lnSpc>
              <a:spcBef>
                <a:spcPts val="0"/>
              </a:spcBef>
              <a:spcAft>
                <a:spcPts val="0"/>
              </a:spcAft>
              <a:buClr>
                <a:srgbClr val="333333"/>
              </a:buClr>
              <a:buSzPts val="1800"/>
              <a:buFont typeface="Calibri"/>
              <a:buChar char="•"/>
            </a:pPr>
            <a:r>
              <a:rPr lang="en-US" sz="1800" dirty="0"/>
              <a:t>Type of Verbal Communication</a:t>
            </a:r>
            <a:endParaRPr sz="1800" dirty="0">
              <a:solidFill>
                <a:srgbClr val="333333"/>
              </a:solidFill>
              <a:highlight>
                <a:schemeClr val="lt1"/>
              </a:highlight>
            </a:endParaRPr>
          </a:p>
          <a:p>
            <a:pPr marL="457200" lvl="0" indent="-342900" algn="just" rtl="0">
              <a:lnSpc>
                <a:spcPct val="95000"/>
              </a:lnSpc>
              <a:spcBef>
                <a:spcPts val="0"/>
              </a:spcBef>
              <a:spcAft>
                <a:spcPts val="0"/>
              </a:spcAft>
              <a:buClr>
                <a:srgbClr val="333333"/>
              </a:buClr>
              <a:buSzPts val="1800"/>
              <a:buFont typeface="Calibri"/>
              <a:buChar char="•"/>
            </a:pPr>
            <a:r>
              <a:rPr lang="en-US" sz="1800" dirty="0">
                <a:solidFill>
                  <a:srgbClr val="333333"/>
                </a:solidFill>
                <a:highlight>
                  <a:schemeClr val="lt1"/>
                </a:highlight>
              </a:rPr>
              <a:t> Advantages Verbal Communication.</a:t>
            </a:r>
            <a:endParaRPr sz="1800" dirty="0">
              <a:solidFill>
                <a:srgbClr val="333333"/>
              </a:solidFill>
              <a:highlight>
                <a:schemeClr val="lt1"/>
              </a:highlight>
            </a:endParaRPr>
          </a:p>
          <a:p>
            <a:pPr marL="457200" lvl="0" indent="-342900" algn="just" rtl="0">
              <a:lnSpc>
                <a:spcPct val="95000"/>
              </a:lnSpc>
              <a:spcBef>
                <a:spcPts val="0"/>
              </a:spcBef>
              <a:spcAft>
                <a:spcPts val="0"/>
              </a:spcAft>
              <a:buClr>
                <a:srgbClr val="333333"/>
              </a:buClr>
              <a:buSzPts val="1800"/>
              <a:buFont typeface="Calibri"/>
              <a:buChar char="•"/>
            </a:pPr>
            <a:r>
              <a:rPr lang="en-US" sz="1800" dirty="0"/>
              <a:t>Disadvantages of Verbal Communication</a:t>
            </a:r>
            <a:endParaRPr sz="1800" dirty="0">
              <a:solidFill>
                <a:srgbClr val="333333"/>
              </a:solidFill>
              <a:highlight>
                <a:schemeClr val="lt1"/>
              </a:highlight>
            </a:endParaRPr>
          </a:p>
          <a:p>
            <a:pPr marL="457200" lvl="0" indent="-342900" algn="just" rtl="0">
              <a:lnSpc>
                <a:spcPct val="95000"/>
              </a:lnSpc>
              <a:spcBef>
                <a:spcPts val="0"/>
              </a:spcBef>
              <a:spcAft>
                <a:spcPts val="0"/>
              </a:spcAft>
              <a:buClr>
                <a:srgbClr val="333333"/>
              </a:buClr>
              <a:buSzPts val="1800"/>
              <a:buFont typeface="Calibri"/>
              <a:buChar char="•"/>
            </a:pPr>
            <a:r>
              <a:rPr lang="en-US" sz="1800" dirty="0">
                <a:solidFill>
                  <a:srgbClr val="333333"/>
                </a:solidFill>
                <a:highlight>
                  <a:schemeClr val="lt1"/>
                </a:highlight>
              </a:rPr>
              <a:t>What is </a:t>
            </a:r>
            <a:r>
              <a:rPr lang="en-US" sz="1800" dirty="0"/>
              <a:t>Mastering Verbal Communication?</a:t>
            </a:r>
            <a:endParaRPr sz="1800" dirty="0">
              <a:solidFill>
                <a:srgbClr val="333333"/>
              </a:solidFill>
              <a:highlight>
                <a:schemeClr val="lt1"/>
              </a:highlight>
            </a:endParaRPr>
          </a:p>
          <a:p>
            <a:pPr marL="342900" marR="214630" lvl="0" indent="0" algn="just" rtl="0">
              <a:lnSpc>
                <a:spcPct val="95000"/>
              </a:lnSpc>
              <a:spcBef>
                <a:spcPts val="295"/>
              </a:spcBef>
              <a:spcAft>
                <a:spcPts val="0"/>
              </a:spcAft>
              <a:buNone/>
            </a:pPr>
            <a:endParaRPr sz="1800" b="1" dirty="0"/>
          </a:p>
          <a:p>
            <a:pPr marL="0" lvl="0" indent="0" algn="just" rtl="0">
              <a:lnSpc>
                <a:spcPct val="115000"/>
              </a:lnSpc>
              <a:spcBef>
                <a:spcPts val="0"/>
              </a:spcBef>
              <a:spcAft>
                <a:spcPts val="0"/>
              </a:spcAft>
              <a:buNone/>
            </a:pPr>
            <a:endParaRPr sz="1800" dirty="0">
              <a:solidFill>
                <a:srgbClr val="333333"/>
              </a:solidFill>
              <a:highlight>
                <a:srgbClr val="FFFFFF"/>
              </a:highlight>
            </a:endParaRPr>
          </a:p>
          <a:p>
            <a:pPr marL="457200" lvl="0" indent="0" algn="just" rtl="0">
              <a:lnSpc>
                <a:spcPct val="115000"/>
              </a:lnSpc>
              <a:spcBef>
                <a:spcPts val="0"/>
              </a:spcBef>
              <a:spcAft>
                <a:spcPts val="0"/>
              </a:spcAft>
              <a:buNone/>
            </a:pPr>
            <a:endParaRPr sz="1800" dirty="0">
              <a:solidFill>
                <a:srgbClr val="231F20"/>
              </a:solidFill>
            </a:endParaRPr>
          </a:p>
        </p:txBody>
      </p:sp>
      <p:pic>
        <p:nvPicPr>
          <p:cNvPr id="4" name="Google Shape;96;p1">
            <a:extLst>
              <a:ext uri="{FF2B5EF4-FFF2-40B4-BE49-F238E27FC236}">
                <a16:creationId xmlns:a16="http://schemas.microsoft.com/office/drawing/2014/main" id="{5764CB8A-1225-6A33-7A3D-DA76AD652EBA}"/>
              </a:ext>
            </a:extLst>
          </p:cNvPr>
          <p:cNvPicPr preferRelativeResize="0"/>
          <p:nvPr/>
        </p:nvPicPr>
        <p:blipFill rotWithShape="1">
          <a:blip r:embed="rId3">
            <a:alphaModFix/>
          </a:blip>
          <a:srcRect/>
          <a:stretch/>
        </p:blipFill>
        <p:spPr>
          <a:xfrm>
            <a:off x="7229650" y="238735"/>
            <a:ext cx="1578401" cy="7835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07"/>
        <p:cNvGrpSpPr/>
        <p:nvPr/>
      </p:nvGrpSpPr>
      <p:grpSpPr>
        <a:xfrm>
          <a:off x="0" y="0"/>
          <a:ext cx="0" cy="0"/>
          <a:chOff x="0" y="0"/>
          <a:chExt cx="0" cy="0"/>
        </a:xfrm>
      </p:grpSpPr>
      <p:sp>
        <p:nvSpPr>
          <p:cNvPr id="108" name="Google Shape;108;gdbe998dfdf_0_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dirty="0"/>
              <a:t>Verbal Communication</a:t>
            </a:r>
            <a:endParaRPr dirty="0"/>
          </a:p>
        </p:txBody>
      </p:sp>
      <p:sp>
        <p:nvSpPr>
          <p:cNvPr id="109" name="Google Shape;109;gdbe998dfdf_0_0"/>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rgbClr val="231F20"/>
              </a:buClr>
              <a:buSzPts val="2000"/>
              <a:buChar char="•"/>
            </a:pPr>
            <a:r>
              <a:rPr lang="en-US" sz="2000" dirty="0">
                <a:solidFill>
                  <a:srgbClr val="231F20"/>
                </a:solidFill>
                <a:latin typeface="Calibri"/>
                <a:ea typeface="Calibri"/>
                <a:cs typeface="Calibri"/>
                <a:sym typeface="Calibri"/>
              </a:rPr>
              <a:t>Verbal communication includes sounds, words, language, and speech. Speaking is one of the most effective and commonly used way of communicating. It helps in expressing our emotions in words. By improving your verbal communication skills you will build rapport, and have a better connect. </a:t>
            </a:r>
            <a:endParaRPr sz="2000" dirty="0">
              <a:solidFill>
                <a:srgbClr val="231F20"/>
              </a:solidFill>
              <a:latin typeface="Calibri"/>
              <a:ea typeface="Calibri"/>
              <a:cs typeface="Calibri"/>
              <a:sym typeface="Calibri"/>
            </a:endParaRPr>
          </a:p>
        </p:txBody>
      </p:sp>
      <p:pic>
        <p:nvPicPr>
          <p:cNvPr id="4" name="Google Shape;96;p1">
            <a:extLst>
              <a:ext uri="{FF2B5EF4-FFF2-40B4-BE49-F238E27FC236}">
                <a16:creationId xmlns:a16="http://schemas.microsoft.com/office/drawing/2014/main" id="{48BFF1F1-101C-9E0B-706B-8E7B2420D247}"/>
              </a:ext>
            </a:extLst>
          </p:cNvPr>
          <p:cNvPicPr preferRelativeResize="0"/>
          <p:nvPr/>
        </p:nvPicPr>
        <p:blipFill rotWithShape="1">
          <a:blip r:embed="rId3">
            <a:alphaModFix/>
          </a:blip>
          <a:srcRect/>
          <a:stretch/>
        </p:blipFill>
        <p:spPr>
          <a:xfrm>
            <a:off x="7229650" y="238735"/>
            <a:ext cx="1578401" cy="7835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274638"/>
            <a:ext cx="7977883" cy="705867"/>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dirty="0"/>
              <a:t>Types of verbal Communication</a:t>
            </a:r>
            <a:endParaRPr dirty="0"/>
          </a:p>
        </p:txBody>
      </p:sp>
      <p:pic>
        <p:nvPicPr>
          <p:cNvPr id="115" name="Google Shape;115;p3"/>
          <p:cNvPicPr preferRelativeResize="0">
            <a:picLocks noGrp="1"/>
          </p:cNvPicPr>
          <p:nvPr>
            <p:ph type="body" idx="1"/>
          </p:nvPr>
        </p:nvPicPr>
        <p:blipFill rotWithShape="1">
          <a:blip r:embed="rId3">
            <a:alphaModFix/>
          </a:blip>
          <a:srcRect/>
          <a:stretch/>
        </p:blipFill>
        <p:spPr>
          <a:xfrm>
            <a:off x="554804" y="1232899"/>
            <a:ext cx="8253247" cy="4973369"/>
          </a:xfrm>
          <a:prstGeom prst="rect">
            <a:avLst/>
          </a:prstGeom>
          <a:noFill/>
          <a:ln>
            <a:noFill/>
          </a:ln>
        </p:spPr>
      </p:pic>
      <p:pic>
        <p:nvPicPr>
          <p:cNvPr id="4" name="Google Shape;96;p1">
            <a:extLst>
              <a:ext uri="{FF2B5EF4-FFF2-40B4-BE49-F238E27FC236}">
                <a16:creationId xmlns:a16="http://schemas.microsoft.com/office/drawing/2014/main" id="{A1BBE46C-922D-2305-6B2E-C9340B611DD5}"/>
              </a:ext>
            </a:extLst>
          </p:cNvPr>
          <p:cNvPicPr preferRelativeResize="0"/>
          <p:nvPr/>
        </p:nvPicPr>
        <p:blipFill rotWithShape="1">
          <a:blip r:embed="rId4">
            <a:alphaModFix/>
          </a:blip>
          <a:srcRect/>
          <a:stretch/>
        </p:blipFill>
        <p:spPr>
          <a:xfrm>
            <a:off x="7229650" y="238735"/>
            <a:ext cx="1578401" cy="7835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119"/>
        <p:cNvGrpSpPr/>
        <p:nvPr/>
      </p:nvGrpSpPr>
      <p:grpSpPr>
        <a:xfrm>
          <a:off x="0" y="0"/>
          <a:ext cx="0" cy="0"/>
          <a:chOff x="0" y="0"/>
          <a:chExt cx="0" cy="0"/>
        </a:xfrm>
      </p:grpSpPr>
      <p:pic>
        <p:nvPicPr>
          <p:cNvPr id="120" name="Google Shape;120;p4"/>
          <p:cNvPicPr preferRelativeResize="0">
            <a:picLocks noGrp="1"/>
          </p:cNvPicPr>
          <p:nvPr>
            <p:ph type="body" idx="1"/>
          </p:nvPr>
        </p:nvPicPr>
        <p:blipFill rotWithShape="1">
          <a:blip r:embed="rId3">
            <a:alphaModFix/>
          </a:blip>
          <a:srcRect/>
          <a:stretch/>
        </p:blipFill>
        <p:spPr>
          <a:xfrm>
            <a:off x="0" y="1473976"/>
            <a:ext cx="8973547" cy="1512168"/>
          </a:xfrm>
          <a:prstGeom prst="rect">
            <a:avLst/>
          </a:prstGeom>
          <a:noFill/>
          <a:ln>
            <a:noFill/>
          </a:ln>
        </p:spPr>
      </p:pic>
      <p:pic>
        <p:nvPicPr>
          <p:cNvPr id="3" name="Google Shape;96;p1">
            <a:extLst>
              <a:ext uri="{FF2B5EF4-FFF2-40B4-BE49-F238E27FC236}">
                <a16:creationId xmlns:a16="http://schemas.microsoft.com/office/drawing/2014/main" id="{81DBD28D-A728-930D-F7A3-22C24A2E4459}"/>
              </a:ext>
            </a:extLst>
          </p:cNvPr>
          <p:cNvPicPr preferRelativeResize="0"/>
          <p:nvPr/>
        </p:nvPicPr>
        <p:blipFill rotWithShape="1">
          <a:blip r:embed="rId4">
            <a:alphaModFix/>
          </a:blip>
          <a:srcRect/>
          <a:stretch/>
        </p:blipFill>
        <p:spPr>
          <a:xfrm>
            <a:off x="7229650" y="238735"/>
            <a:ext cx="1578401" cy="7835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24"/>
        <p:cNvGrpSpPr/>
        <p:nvPr/>
      </p:nvGrpSpPr>
      <p:grpSpPr>
        <a:xfrm>
          <a:off x="0" y="0"/>
          <a:ext cx="0" cy="0"/>
          <a:chOff x="0" y="0"/>
          <a:chExt cx="0" cy="0"/>
        </a:xfrm>
      </p:grpSpPr>
      <p:sp>
        <p:nvSpPr>
          <p:cNvPr id="125" name="Google Shape;125;p5"/>
          <p:cNvSpPr txBox="1">
            <a:spLocks noGrp="1"/>
          </p:cNvSpPr>
          <p:nvPr>
            <p:ph type="title"/>
          </p:nvPr>
        </p:nvSpPr>
        <p:spPr>
          <a:xfrm>
            <a:off x="457200" y="274639"/>
            <a:ext cx="7669657" cy="1112372"/>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dirty="0"/>
              <a:t>Advantages of Verbal Communication</a:t>
            </a:r>
            <a:br>
              <a:rPr lang="en-US" sz="1800" b="1" dirty="0">
                <a:latin typeface="Georgia"/>
                <a:ea typeface="Georgia"/>
                <a:cs typeface="Georgia"/>
                <a:sym typeface="Georgia"/>
              </a:rPr>
            </a:br>
            <a:endParaRPr dirty="0"/>
          </a:p>
        </p:txBody>
      </p:sp>
      <p:sp>
        <p:nvSpPr>
          <p:cNvPr id="126" name="Google Shape;126;p5"/>
          <p:cNvSpPr txBox="1">
            <a:spLocks noGrp="1"/>
          </p:cNvSpPr>
          <p:nvPr>
            <p:ph type="body" idx="1"/>
          </p:nvPr>
        </p:nvSpPr>
        <p:spPr>
          <a:xfrm>
            <a:off x="457200" y="1620748"/>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rgbClr val="231F20"/>
              </a:buClr>
              <a:buSzPts val="2000"/>
              <a:buChar char="•"/>
            </a:pPr>
            <a:r>
              <a:rPr lang="en-US" sz="2000" dirty="0">
                <a:solidFill>
                  <a:srgbClr val="231F20"/>
                </a:solidFill>
                <a:latin typeface="Calibri"/>
                <a:ea typeface="Calibri"/>
                <a:cs typeface="Calibri"/>
                <a:sym typeface="Calibri"/>
              </a:rPr>
              <a:t>It is an easy mode of communication  in  which  you  can exchange ideas by saying what you want and get a quick response. </a:t>
            </a:r>
            <a:endParaRPr dirty="0"/>
          </a:p>
          <a:p>
            <a:pPr marL="342900" lvl="0" indent="-342900" algn="l" rtl="0">
              <a:spcBef>
                <a:spcPts val="400"/>
              </a:spcBef>
              <a:spcAft>
                <a:spcPts val="0"/>
              </a:spcAft>
              <a:buClr>
                <a:srgbClr val="231F20"/>
              </a:buClr>
              <a:buSzPts val="2000"/>
              <a:buChar char="•"/>
            </a:pPr>
            <a:r>
              <a:rPr lang="en-US" sz="2000" dirty="0">
                <a:solidFill>
                  <a:srgbClr val="231F20"/>
                </a:solidFill>
                <a:latin typeface="Calibri"/>
                <a:ea typeface="Calibri"/>
                <a:cs typeface="Calibri"/>
                <a:sym typeface="Calibri"/>
              </a:rPr>
              <a:t>Verbal communication also enables you to keep changing your interaction as per the other person’s response.</a:t>
            </a:r>
            <a:endParaRPr sz="2000" dirty="0">
              <a:solidFill>
                <a:srgbClr val="231F20"/>
              </a:solidFill>
              <a:latin typeface="Calibri"/>
              <a:ea typeface="Calibri"/>
              <a:cs typeface="Calibri"/>
              <a:sym typeface="Calibri"/>
            </a:endParaRPr>
          </a:p>
          <a:p>
            <a:pPr marL="0" lvl="0" indent="0" algn="l" rtl="0">
              <a:spcBef>
                <a:spcPts val="280"/>
              </a:spcBef>
              <a:spcAft>
                <a:spcPts val="0"/>
              </a:spcAft>
              <a:buClr>
                <a:schemeClr val="dk1"/>
              </a:buClr>
              <a:buSzPts val="1400"/>
              <a:buNone/>
            </a:pPr>
            <a:endParaRPr dirty="0"/>
          </a:p>
        </p:txBody>
      </p:sp>
      <p:pic>
        <p:nvPicPr>
          <p:cNvPr id="4" name="Google Shape;96;p1">
            <a:extLst>
              <a:ext uri="{FF2B5EF4-FFF2-40B4-BE49-F238E27FC236}">
                <a16:creationId xmlns:a16="http://schemas.microsoft.com/office/drawing/2014/main" id="{A3900BE6-277B-819D-4951-CF8DF2FF07BC}"/>
              </a:ext>
            </a:extLst>
          </p:cNvPr>
          <p:cNvPicPr preferRelativeResize="0"/>
          <p:nvPr/>
        </p:nvPicPr>
        <p:blipFill rotWithShape="1">
          <a:blip r:embed="rId3">
            <a:alphaModFix/>
          </a:blip>
          <a:srcRect/>
          <a:stretch/>
        </p:blipFill>
        <p:spPr>
          <a:xfrm>
            <a:off x="7229650" y="238735"/>
            <a:ext cx="1578401" cy="7835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30"/>
        <p:cNvGrpSpPr/>
        <p:nvPr/>
      </p:nvGrpSpPr>
      <p:grpSpPr>
        <a:xfrm>
          <a:off x="0" y="0"/>
          <a:ext cx="0" cy="0"/>
          <a:chOff x="0" y="0"/>
          <a:chExt cx="0" cy="0"/>
        </a:xfrm>
      </p:grpSpPr>
      <p:sp>
        <p:nvSpPr>
          <p:cNvPr id="131" name="Google Shape;131;p6"/>
          <p:cNvSpPr txBox="1">
            <a:spLocks noGrp="1"/>
          </p:cNvSpPr>
          <p:nvPr>
            <p:ph type="title"/>
          </p:nvPr>
        </p:nvSpPr>
        <p:spPr>
          <a:xfrm>
            <a:off x="457200" y="274638"/>
            <a:ext cx="6772450" cy="1184292"/>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rgbClr val="FF0000"/>
              </a:buClr>
              <a:buSzPct val="100000"/>
              <a:buFont typeface="Calibri"/>
              <a:buNone/>
            </a:pPr>
            <a:r>
              <a:rPr lang="en-US" dirty="0"/>
              <a:t>Disadvantages of Verbal Communication</a:t>
            </a:r>
            <a:br>
              <a:rPr lang="en-US" dirty="0"/>
            </a:br>
            <a:endParaRPr dirty="0"/>
          </a:p>
        </p:txBody>
      </p:sp>
      <p:sp>
        <p:nvSpPr>
          <p:cNvPr id="132" name="Google Shape;132;p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rgbClr val="231F20"/>
              </a:buClr>
              <a:buSzPts val="2000"/>
              <a:buChar char="•"/>
            </a:pPr>
            <a:r>
              <a:rPr lang="en-US" sz="2000">
                <a:solidFill>
                  <a:srgbClr val="231F20"/>
                </a:solidFill>
                <a:latin typeface="Calibri"/>
                <a:ea typeface="Calibri"/>
                <a:cs typeface="Calibri"/>
                <a:sym typeface="Calibri"/>
              </a:rPr>
              <a:t>Since verbal communication depends on written or spoken words, sometimes the meanings can be confusing and difficult to understand if the right words are not used.</a:t>
            </a:r>
            <a:endParaRPr sz="2000">
              <a:solidFill>
                <a:srgbClr val="231F20"/>
              </a:solidFill>
              <a:latin typeface="Calibri"/>
              <a:ea typeface="Calibri"/>
              <a:cs typeface="Calibri"/>
              <a:sym typeface="Calibri"/>
            </a:endParaRPr>
          </a:p>
          <a:p>
            <a:pPr marL="342900" lvl="0" indent="-254000" algn="l" rtl="0">
              <a:spcBef>
                <a:spcPts val="280"/>
              </a:spcBef>
              <a:spcAft>
                <a:spcPts val="0"/>
              </a:spcAft>
              <a:buClr>
                <a:schemeClr val="dk1"/>
              </a:buClr>
              <a:buSzPts val="1400"/>
              <a:buNone/>
            </a:pPr>
            <a:endParaRPr/>
          </a:p>
        </p:txBody>
      </p:sp>
      <p:pic>
        <p:nvPicPr>
          <p:cNvPr id="4" name="Google Shape;96;p1">
            <a:extLst>
              <a:ext uri="{FF2B5EF4-FFF2-40B4-BE49-F238E27FC236}">
                <a16:creationId xmlns:a16="http://schemas.microsoft.com/office/drawing/2014/main" id="{166EE4F1-0BB0-67EA-62D9-E1C2B82EC845}"/>
              </a:ext>
            </a:extLst>
          </p:cNvPr>
          <p:cNvPicPr preferRelativeResize="0"/>
          <p:nvPr/>
        </p:nvPicPr>
        <p:blipFill rotWithShape="1">
          <a:blip r:embed="rId3">
            <a:alphaModFix/>
          </a:blip>
          <a:srcRect/>
          <a:stretch/>
        </p:blipFill>
        <p:spPr>
          <a:xfrm>
            <a:off x="7229650" y="238735"/>
            <a:ext cx="1578401" cy="7835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36"/>
        <p:cNvGrpSpPr/>
        <p:nvPr/>
      </p:nvGrpSpPr>
      <p:grpSpPr>
        <a:xfrm>
          <a:off x="0" y="0"/>
          <a:ext cx="0" cy="0"/>
          <a:chOff x="0" y="0"/>
          <a:chExt cx="0" cy="0"/>
        </a:xfrm>
      </p:grpSpPr>
      <p:sp>
        <p:nvSpPr>
          <p:cNvPr id="137" name="Google Shape;137;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2900"/>
              <a:buFont typeface="Calibri"/>
              <a:buNone/>
            </a:pPr>
            <a:r>
              <a:rPr lang="en-US" sz="2900"/>
              <a:t>Mastering Verbal Communication</a:t>
            </a:r>
            <a:endParaRPr sz="2900"/>
          </a:p>
        </p:txBody>
      </p:sp>
      <p:sp>
        <p:nvSpPr>
          <p:cNvPr id="138" name="Google Shape;138;p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rgbClr val="231F20"/>
              </a:buClr>
              <a:buSzPts val="2000"/>
              <a:buChar char="•"/>
            </a:pPr>
            <a:r>
              <a:rPr lang="en-US" sz="2000">
                <a:solidFill>
                  <a:srgbClr val="231F20"/>
                </a:solidFill>
                <a:latin typeface="Calibri"/>
                <a:ea typeface="Calibri"/>
                <a:cs typeface="Calibri"/>
                <a:sym typeface="Calibri"/>
              </a:rPr>
              <a:t>Most people tend to get nervous while speaking in front of a large group, or even while speaking to their teachers, managers or supervisors</a:t>
            </a:r>
            <a:r>
              <a:rPr lang="en-US" sz="1800">
                <a:solidFill>
                  <a:srgbClr val="231F20"/>
                </a:solidFill>
                <a:latin typeface="Georgia"/>
                <a:ea typeface="Georgia"/>
                <a:cs typeface="Georgia"/>
                <a:sym typeface="Georgia"/>
              </a:rPr>
              <a:t>. </a:t>
            </a:r>
            <a:endParaRPr/>
          </a:p>
        </p:txBody>
      </p:sp>
      <p:pic>
        <p:nvPicPr>
          <p:cNvPr id="139" name="Google Shape;139;p7"/>
          <p:cNvPicPr preferRelativeResize="0"/>
          <p:nvPr/>
        </p:nvPicPr>
        <p:blipFill rotWithShape="1">
          <a:blip r:embed="rId3">
            <a:alphaModFix/>
          </a:blip>
          <a:srcRect/>
          <a:stretch/>
        </p:blipFill>
        <p:spPr>
          <a:xfrm>
            <a:off x="611560" y="2273911"/>
            <a:ext cx="7920880" cy="2090063"/>
          </a:xfrm>
          <a:prstGeom prst="rect">
            <a:avLst/>
          </a:prstGeom>
          <a:noFill/>
          <a:ln>
            <a:noFill/>
          </a:ln>
        </p:spPr>
      </p:pic>
      <p:pic>
        <p:nvPicPr>
          <p:cNvPr id="5" name="Google Shape;96;p1">
            <a:extLst>
              <a:ext uri="{FF2B5EF4-FFF2-40B4-BE49-F238E27FC236}">
                <a16:creationId xmlns:a16="http://schemas.microsoft.com/office/drawing/2014/main" id="{B505AAAC-F8AC-6BE8-AE92-93901BB38E11}"/>
              </a:ext>
            </a:extLst>
          </p:cNvPr>
          <p:cNvPicPr preferRelativeResize="0"/>
          <p:nvPr/>
        </p:nvPicPr>
        <p:blipFill rotWithShape="1">
          <a:blip r:embed="rId4">
            <a:alphaModFix/>
          </a:blip>
          <a:srcRect/>
          <a:stretch/>
        </p:blipFill>
        <p:spPr>
          <a:xfrm>
            <a:off x="7229650" y="238735"/>
            <a:ext cx="1578401" cy="7835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43"/>
        <p:cNvGrpSpPr/>
        <p:nvPr/>
      </p:nvGrpSpPr>
      <p:grpSpPr>
        <a:xfrm>
          <a:off x="0" y="0"/>
          <a:ext cx="0" cy="0"/>
          <a:chOff x="0" y="0"/>
          <a:chExt cx="0" cy="0"/>
        </a:xfrm>
      </p:grpSpPr>
      <p:sp>
        <p:nvSpPr>
          <p:cNvPr id="144" name="Google Shape;144;p8"/>
          <p:cNvSpPr txBox="1">
            <a:spLocks noGrp="1"/>
          </p:cNvSpPr>
          <p:nvPr>
            <p:ph type="title"/>
          </p:nvPr>
        </p:nvSpPr>
        <p:spPr>
          <a:xfrm>
            <a:off x="457200" y="274638"/>
            <a:ext cx="8229600" cy="634082"/>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Home Assignment</a:t>
            </a:r>
            <a:endParaRPr/>
          </a:p>
        </p:txBody>
      </p:sp>
      <p:sp>
        <p:nvSpPr>
          <p:cNvPr id="145" name="Google Shape;145;p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0" lvl="0" indent="0" algn="l" rtl="0">
              <a:lnSpc>
                <a:spcPct val="82000"/>
              </a:lnSpc>
              <a:spcBef>
                <a:spcPts val="0"/>
              </a:spcBef>
              <a:spcAft>
                <a:spcPts val="0"/>
              </a:spcAft>
              <a:buClr>
                <a:schemeClr val="dk1"/>
              </a:buClr>
              <a:buSzPts val="1800"/>
              <a:buNone/>
            </a:pPr>
            <a:endParaRPr sz="1800">
              <a:solidFill>
                <a:srgbClr val="231F20"/>
              </a:solidFill>
            </a:endParaRPr>
          </a:p>
          <a:p>
            <a:pPr marL="0" lvl="0" indent="0" algn="l" rtl="0">
              <a:lnSpc>
                <a:spcPct val="82000"/>
              </a:lnSpc>
              <a:spcBef>
                <a:spcPts val="330"/>
              </a:spcBef>
              <a:spcAft>
                <a:spcPts val="0"/>
              </a:spcAft>
              <a:buClr>
                <a:schemeClr val="dk1"/>
              </a:buClr>
              <a:buSzPts val="1400"/>
              <a:buNone/>
            </a:pPr>
            <a:endParaRPr/>
          </a:p>
        </p:txBody>
      </p:sp>
      <p:pic>
        <p:nvPicPr>
          <p:cNvPr id="146" name="Google Shape;146;p8"/>
          <p:cNvPicPr preferRelativeResize="0"/>
          <p:nvPr/>
        </p:nvPicPr>
        <p:blipFill rotWithShape="1">
          <a:blip r:embed="rId3">
            <a:alphaModFix/>
          </a:blip>
          <a:srcRect/>
          <a:stretch/>
        </p:blipFill>
        <p:spPr>
          <a:xfrm>
            <a:off x="1187624" y="1085668"/>
            <a:ext cx="11233248" cy="1705356"/>
          </a:xfrm>
          <a:prstGeom prst="rect">
            <a:avLst/>
          </a:prstGeom>
          <a:noFill/>
          <a:ln>
            <a:noFill/>
          </a:ln>
        </p:spPr>
      </p:pic>
      <p:pic>
        <p:nvPicPr>
          <p:cNvPr id="147" name="Google Shape;147;p8"/>
          <p:cNvPicPr preferRelativeResize="0"/>
          <p:nvPr/>
        </p:nvPicPr>
        <p:blipFill rotWithShape="1">
          <a:blip r:embed="rId4">
            <a:alphaModFix/>
          </a:blip>
          <a:srcRect/>
          <a:stretch/>
        </p:blipFill>
        <p:spPr>
          <a:xfrm>
            <a:off x="1174268" y="2791025"/>
            <a:ext cx="7214156" cy="2466776"/>
          </a:xfrm>
          <a:prstGeom prst="rect">
            <a:avLst/>
          </a:prstGeom>
          <a:noFill/>
          <a:ln>
            <a:noFill/>
          </a:ln>
        </p:spPr>
      </p:pic>
      <p:pic>
        <p:nvPicPr>
          <p:cNvPr id="6" name="Google Shape;96;p1">
            <a:extLst>
              <a:ext uri="{FF2B5EF4-FFF2-40B4-BE49-F238E27FC236}">
                <a16:creationId xmlns:a16="http://schemas.microsoft.com/office/drawing/2014/main" id="{0AEE0FE9-24D0-FA25-0A4C-AED97FC6DAAD}"/>
              </a:ext>
            </a:extLst>
          </p:cNvPr>
          <p:cNvPicPr preferRelativeResize="0"/>
          <p:nvPr/>
        </p:nvPicPr>
        <p:blipFill rotWithShape="1">
          <a:blip r:embed="rId5">
            <a:alphaModFix/>
          </a:blip>
          <a:srcRect/>
          <a:stretch/>
        </p:blipFill>
        <p:spPr>
          <a:xfrm>
            <a:off x="7229650" y="238735"/>
            <a:ext cx="1578401" cy="78357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253</Words>
  <Application>Microsoft Office PowerPoint</Application>
  <PresentationFormat>On-screen Show (4:3)</PresentationFormat>
  <Paragraphs>28</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Georgia</vt:lpstr>
      <vt:lpstr>Office Theme</vt:lpstr>
      <vt:lpstr>Communication Skill</vt:lpstr>
      <vt:lpstr>Learning Outcome of this Session</vt:lpstr>
      <vt:lpstr>Verbal Communication</vt:lpstr>
      <vt:lpstr>Types of verbal Communication</vt:lpstr>
      <vt:lpstr>PowerPoint Presentation</vt:lpstr>
      <vt:lpstr>Advantages of Verbal Communication </vt:lpstr>
      <vt:lpstr>Disadvantages of Verbal Communication </vt:lpstr>
      <vt:lpstr>Mastering Verbal Communication</vt:lpstr>
      <vt:lpstr>Home Assignment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Skill</dc:title>
  <dc:creator>ashish</dc:creator>
  <cp:lastModifiedBy>GITASHREE NAYAK</cp:lastModifiedBy>
  <cp:revision>2</cp:revision>
  <dcterms:created xsi:type="dcterms:W3CDTF">2020-06-19T05:51:45Z</dcterms:created>
  <dcterms:modified xsi:type="dcterms:W3CDTF">2022-05-21T06:03:22Z</dcterms:modified>
</cp:coreProperties>
</file>